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65" r:id="rId4"/>
    <p:sldId id="258" r:id="rId5"/>
    <p:sldId id="259" r:id="rId6"/>
    <p:sldId id="260" r:id="rId7"/>
    <p:sldId id="261" r:id="rId8"/>
    <p:sldId id="262" r:id="rId9"/>
    <p:sldId id="263" r:id="rId10"/>
    <p:sldId id="264"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66785" autoAdjust="0"/>
  </p:normalViewPr>
  <p:slideViewPr>
    <p:cSldViewPr snapToGrid="0">
      <p:cViewPr>
        <p:scale>
          <a:sx n="46" d="100"/>
          <a:sy n="46" d="100"/>
        </p:scale>
        <p:origin x="-1662" y="-13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2FCC12-59E6-4509-A891-F6106E85D374}" type="datetimeFigureOut">
              <a:rPr lang="en-US" smtClean="0"/>
              <a:t>9/11/2019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2FE1F8-54DE-45E5-80D1-71DD4E64A2D5}" type="slidenum">
              <a:rPr lang="en-US" smtClean="0"/>
              <a:t>‹#›</a:t>
            </a:fld>
            <a:endParaRPr lang="en-US"/>
          </a:p>
        </p:txBody>
      </p:sp>
    </p:spTree>
    <p:extLst>
      <p:ext uri="{BB962C8B-B14F-4D97-AF65-F5344CB8AC3E}">
        <p14:creationId xmlns:p14="http://schemas.microsoft.com/office/powerpoint/2010/main" val="1261666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This presentation is about a health law policy, more so the imposition of high taxes on cigarette sales that affects social determinants of health in Saudi Arabia. The presentation begins with an introduction to the policy, followed by a brief discussion of how the policy originated, the duty of the agency in during the policy implementation and the social determinants that will be impacted by the policy. Additionally, the presentation will assess how the identified policy will positively influence health in the Saudi Arabian kingdom. There is also a section of five multiple-choice questions to facilitate understanding of the policy. Then the presentation will end by a conclusion section.</a:t>
            </a:r>
          </a:p>
          <a:p>
            <a:r>
              <a:rPr lang="en-US" sz="1200" kern="1200">
                <a:solidFill>
                  <a:schemeClr val="tx1"/>
                </a:solidFill>
                <a:effectLst/>
                <a:latin typeface="+mn-lt"/>
                <a:ea typeface="+mn-ea"/>
                <a:cs typeface="+mn-cs"/>
              </a:rPr>
              <a:t> </a:t>
            </a:r>
          </a:p>
          <a:p>
            <a:endParaRPr lang="en-US" sz="3600" dirty="0"/>
          </a:p>
        </p:txBody>
      </p:sp>
      <p:sp>
        <p:nvSpPr>
          <p:cNvPr id="4" name="Slide Number Placeholder 3"/>
          <p:cNvSpPr>
            <a:spLocks noGrp="1"/>
          </p:cNvSpPr>
          <p:nvPr>
            <p:ph type="sldNum" sz="quarter" idx="5"/>
          </p:nvPr>
        </p:nvSpPr>
        <p:spPr/>
        <p:txBody>
          <a:bodyPr/>
          <a:lstStyle/>
          <a:p>
            <a:fld id="{B72FE1F8-54DE-45E5-80D1-71DD4E64A2D5}" type="slidenum">
              <a:rPr lang="en-US" smtClean="0"/>
              <a:t>1</a:t>
            </a:fld>
            <a:endParaRPr lang="en-US"/>
          </a:p>
        </p:txBody>
      </p:sp>
    </p:spTree>
    <p:extLst>
      <p:ext uri="{BB962C8B-B14F-4D97-AF65-F5344CB8AC3E}">
        <p14:creationId xmlns:p14="http://schemas.microsoft.com/office/powerpoint/2010/main" val="31136206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identified policy in Saudi Arabia is the increase in taxes on tobacco sales. The intention of increasing taxes on cigarette sales was to improve the health of smokers through the reduction of the number of people smoking tobacco. Other than health benefits to the population, the kingdom imposed high taxes on tobacco sales to increase tax revenues for the government, which will later be used in development projects and infrastructure. Another goal of the high imposition of taxes on tobacco was to create economic diversification (Moradi-</a:t>
            </a:r>
            <a:r>
              <a:rPr lang="en-US" sz="1200" kern="1200" dirty="0" err="1">
                <a:solidFill>
                  <a:schemeClr val="tx1"/>
                </a:solidFill>
                <a:effectLst/>
                <a:latin typeface="+mn-lt"/>
                <a:ea typeface="+mn-ea"/>
                <a:cs typeface="+mn-cs"/>
              </a:rPr>
              <a:t>Lakeh</a:t>
            </a:r>
            <a:r>
              <a:rPr lang="en-US" sz="1200" kern="1200" dirty="0">
                <a:solidFill>
                  <a:schemeClr val="tx1"/>
                </a:solidFill>
                <a:effectLst/>
                <a:latin typeface="+mn-lt"/>
                <a:ea typeface="+mn-ea"/>
                <a:cs typeface="+mn-cs"/>
              </a:rPr>
              <a:t> et al., 2015). Government revenues in the Gulf States are largely dependent on oil proceeds, and this makes the country vulnerable to the drop in oil prices. Therefore, high taxes on cigarettes was a move in the right direction. The fact there are about six million cigarette users in Saudi Arabia and the figures are expected to rise to about 10 million by 2020, the high imposition of taxes on tobacco products was to control the population consuming the products to ensure a healthy kingdom.</a:t>
            </a:r>
          </a:p>
          <a:p>
            <a:endParaRPr lang="en-US" dirty="0"/>
          </a:p>
        </p:txBody>
      </p:sp>
      <p:sp>
        <p:nvSpPr>
          <p:cNvPr id="4" name="Slide Number Placeholder 3"/>
          <p:cNvSpPr>
            <a:spLocks noGrp="1"/>
          </p:cNvSpPr>
          <p:nvPr>
            <p:ph type="sldNum" sz="quarter" idx="5"/>
          </p:nvPr>
        </p:nvSpPr>
        <p:spPr/>
        <p:txBody>
          <a:bodyPr/>
          <a:lstStyle/>
          <a:p>
            <a:fld id="{B72FE1F8-54DE-45E5-80D1-71DD4E64A2D5}" type="slidenum">
              <a:rPr lang="en-US" smtClean="0"/>
              <a:t>2</a:t>
            </a:fld>
            <a:endParaRPr lang="en-US"/>
          </a:p>
        </p:txBody>
      </p:sp>
    </p:spTree>
    <p:extLst>
      <p:ext uri="{BB962C8B-B14F-4D97-AF65-F5344CB8AC3E}">
        <p14:creationId xmlns:p14="http://schemas.microsoft.com/office/powerpoint/2010/main" val="18240115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When the prices of tobacco increase, some workers will find it difficult to afford tobacco products. As a result, some of the staff members may end up quitting smoking. So, there will be minimized cases of smoking tobacco among the staff. Additionally, after quitting tobacco smoking, the staff will be healthy and free from tobacco-related diseases. The people will rise their savings as the money they would have spent on buying tobacco and treating illness due to tobacco smoking can now be directed to other important projects. Moreover, the rate of productivity will increase because the staff members will be fit and healthy to attend to their duties. When many people quit smoking tobacco, there will be few cases of second-hand smokers or passive smokers.</a:t>
            </a:r>
          </a:p>
          <a:p>
            <a:endParaRPr lang="en-US" dirty="0"/>
          </a:p>
        </p:txBody>
      </p:sp>
      <p:sp>
        <p:nvSpPr>
          <p:cNvPr id="4" name="Slide Number Placeholder 3"/>
          <p:cNvSpPr>
            <a:spLocks noGrp="1"/>
          </p:cNvSpPr>
          <p:nvPr>
            <p:ph type="sldNum" sz="quarter" idx="5"/>
          </p:nvPr>
        </p:nvSpPr>
        <p:spPr/>
        <p:txBody>
          <a:bodyPr/>
          <a:lstStyle/>
          <a:p>
            <a:fld id="{B72FE1F8-54DE-45E5-80D1-71DD4E64A2D5}" type="slidenum">
              <a:rPr lang="en-US" smtClean="0"/>
              <a:t>3</a:t>
            </a:fld>
            <a:endParaRPr lang="en-US"/>
          </a:p>
        </p:txBody>
      </p:sp>
    </p:spTree>
    <p:extLst>
      <p:ext uri="{BB962C8B-B14F-4D97-AF65-F5344CB8AC3E}">
        <p14:creationId xmlns:p14="http://schemas.microsoft.com/office/powerpoint/2010/main" val="38175179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policy was implemented in 2017 between 10th June and 1st October. The implementation followed the requirements of the common exercise tax agreement of all the six states in the Gulf. The policy led to the enacting of the law whereby article 6 of the supreme law in the land of Saudi Arabia recognizes tobacco as a harmful substance with numerous illness to the population (</a:t>
            </a:r>
            <a:r>
              <a:rPr lang="en-US" sz="1200" kern="1200" dirty="0" err="1">
                <a:solidFill>
                  <a:schemeClr val="tx1"/>
                </a:solidFill>
                <a:effectLst/>
                <a:latin typeface="+mn-lt"/>
                <a:ea typeface="+mn-ea"/>
                <a:cs typeface="+mn-cs"/>
              </a:rPr>
              <a:t>AlBedah</a:t>
            </a:r>
            <a:r>
              <a:rPr lang="en-US" sz="1200" kern="1200" dirty="0">
                <a:solidFill>
                  <a:schemeClr val="tx1"/>
                </a:solidFill>
                <a:effectLst/>
                <a:latin typeface="+mn-lt"/>
                <a:ea typeface="+mn-ea"/>
                <a:cs typeface="+mn-cs"/>
              </a:rPr>
              <a:t> et al., 2014). Article 3 of the constitution under the ministerial committee is mandated to the enforcement of this policy to ensure it is adhered by across the kingdom.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B72FE1F8-54DE-45E5-80D1-71DD4E64A2D5}" type="slidenum">
              <a:rPr lang="en-US" smtClean="0"/>
              <a:t>4</a:t>
            </a:fld>
            <a:endParaRPr lang="en-US"/>
          </a:p>
        </p:txBody>
      </p:sp>
    </p:spTree>
    <p:extLst>
      <p:ext uri="{BB962C8B-B14F-4D97-AF65-F5344CB8AC3E}">
        <p14:creationId xmlns:p14="http://schemas.microsoft.com/office/powerpoint/2010/main" val="3241382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agency is determined to enforcing the law of imposition of high taxes on tobacco to assist in improving the quality of health of the society (Torre et al., 2016). Additionally, the agency is focused on eradicating the barriers to having a healthy society and population at large by encouraging people to quit smoking. The desire of the agency is to have a community of people who are free from smoking by creating antismoking campaigns. The main concerns of the agency in being against smoking are to ensure it delivers health needs that have never been met as a result of smoking. Smoking cigarette leads to various illness such as heart attack as well as cancer of the lungs. Therefore, the policy is a top priority for the agency since it wants to prevent unnecessary hospitalization of tobacco smoking patients.</a:t>
            </a:r>
          </a:p>
          <a:p>
            <a:endParaRPr lang="en-US" dirty="0"/>
          </a:p>
        </p:txBody>
      </p:sp>
      <p:sp>
        <p:nvSpPr>
          <p:cNvPr id="4" name="Slide Number Placeholder 3"/>
          <p:cNvSpPr>
            <a:spLocks noGrp="1"/>
          </p:cNvSpPr>
          <p:nvPr>
            <p:ph type="sldNum" sz="quarter" idx="5"/>
          </p:nvPr>
        </p:nvSpPr>
        <p:spPr/>
        <p:txBody>
          <a:bodyPr/>
          <a:lstStyle/>
          <a:p>
            <a:fld id="{B72FE1F8-54DE-45E5-80D1-71DD4E64A2D5}" type="slidenum">
              <a:rPr lang="en-US" smtClean="0"/>
              <a:t>5</a:t>
            </a:fld>
            <a:endParaRPr lang="en-US"/>
          </a:p>
        </p:txBody>
      </p:sp>
    </p:spTree>
    <p:extLst>
      <p:ext uri="{BB962C8B-B14F-4D97-AF65-F5344CB8AC3E}">
        <p14:creationId xmlns:p14="http://schemas.microsoft.com/office/powerpoint/2010/main" val="14073171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Research is evidently clear that the rise in tobacco taxes reduces tobacco consumption. Raising taxes on tobacco products hence increasing the associated prices is a key approach of minimizing the using tobacco among many tobacco consumers. So, the kingdom will benefit from the policy because the prices may make its people shy off from buying cigarettes, therefore, making them quit smoking. Additionally, the policy will lead to having health citizens. The people will not be affected by diseases that are related to smoking of tobacco, and as a result, the country will have a healthy population. Consequentially, the kingdom will end up saving much more money than it would have wasted on providing medical attention to patients with tobacco-related diseases. When the staff members are free from diseases associated with smoking tobacco, the rate productivity may increase since the citizens will be health to work tediously for economic prosperity. Having a non-smoking population is essential because it reduces cases of passive smokers in the working environment. Therefore, there will be reduced issues of passive smoking in the country.</a:t>
            </a:r>
          </a:p>
          <a:p>
            <a:endParaRPr lang="en-US" dirty="0"/>
          </a:p>
        </p:txBody>
      </p:sp>
      <p:sp>
        <p:nvSpPr>
          <p:cNvPr id="4" name="Slide Number Placeholder 3"/>
          <p:cNvSpPr>
            <a:spLocks noGrp="1"/>
          </p:cNvSpPr>
          <p:nvPr>
            <p:ph type="sldNum" sz="quarter" idx="5"/>
          </p:nvPr>
        </p:nvSpPr>
        <p:spPr/>
        <p:txBody>
          <a:bodyPr/>
          <a:lstStyle/>
          <a:p>
            <a:fld id="{B72FE1F8-54DE-45E5-80D1-71DD4E64A2D5}" type="slidenum">
              <a:rPr lang="en-US" smtClean="0"/>
              <a:t>6</a:t>
            </a:fld>
            <a:endParaRPr lang="en-US"/>
          </a:p>
        </p:txBody>
      </p:sp>
    </p:spTree>
    <p:extLst>
      <p:ext uri="{BB962C8B-B14F-4D97-AF65-F5344CB8AC3E}">
        <p14:creationId xmlns:p14="http://schemas.microsoft.com/office/powerpoint/2010/main" val="25185120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This question is posed to help the staff members and the society as a whole to understand the effects of tobacco smoking. According to research, one can get lung cancer after the cells of the lungs are damaged, and this can be caused by just one cigarette (Torre et al., 2016). Studies have demonstrated that benzopyrene is the cancer-causing substance found in cigarette, which attacks and destroys the p53 gene in the lungs. The p53 gene ends up blocking cancer and inhibits the spread of cancer cells. When the lungs are threatened by cancer having a destroyed p53 gene, a dreadful tumor begins to grow.</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B72FE1F8-54DE-45E5-80D1-71DD4E64A2D5}" type="slidenum">
              <a:rPr lang="en-US" smtClean="0"/>
              <a:t>7</a:t>
            </a:fld>
            <a:endParaRPr lang="en-US"/>
          </a:p>
        </p:txBody>
      </p:sp>
    </p:spTree>
    <p:extLst>
      <p:ext uri="{BB962C8B-B14F-4D97-AF65-F5344CB8AC3E}">
        <p14:creationId xmlns:p14="http://schemas.microsoft.com/office/powerpoint/2010/main" val="1092198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Tax hikes are crucial as they lead to different benefits in Saudi Arabia. Increasing tax on tobacco sales helps the government reduce its expenditure in that a section of its population that has been smoking may stop smoking and then the cases of tobacco-related diseases will reduce. So, the money that the government might have spent on treating tobacco patients will be directed to other important programs. It is widely believed that a rise in tobacco prices leads to a drop in the number of people using tobacco products. Additionally, increasing taxes on tobacco will lead to the government collecting more revenues for development projects. When more and more people quit smoking, the nation will enjoy a healthy population free from tobacco-related illness.</a:t>
            </a:r>
          </a:p>
          <a:p>
            <a:endParaRPr lang="en-US" dirty="0"/>
          </a:p>
        </p:txBody>
      </p:sp>
      <p:sp>
        <p:nvSpPr>
          <p:cNvPr id="4" name="Slide Number Placeholder 3"/>
          <p:cNvSpPr>
            <a:spLocks noGrp="1"/>
          </p:cNvSpPr>
          <p:nvPr>
            <p:ph type="sldNum" sz="quarter" idx="5"/>
          </p:nvPr>
        </p:nvSpPr>
        <p:spPr/>
        <p:txBody>
          <a:bodyPr/>
          <a:lstStyle/>
          <a:p>
            <a:fld id="{B72FE1F8-54DE-45E5-80D1-71DD4E64A2D5}" type="slidenum">
              <a:rPr lang="en-US" smtClean="0"/>
              <a:t>8</a:t>
            </a:fld>
            <a:endParaRPr lang="en-US"/>
          </a:p>
        </p:txBody>
      </p:sp>
    </p:spTree>
    <p:extLst>
      <p:ext uri="{BB962C8B-B14F-4D97-AF65-F5344CB8AC3E}">
        <p14:creationId xmlns:p14="http://schemas.microsoft.com/office/powerpoint/2010/main" val="18361346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72FE1F8-54DE-45E5-80D1-71DD4E64A2D5}" type="slidenum">
              <a:rPr lang="en-US" smtClean="0"/>
              <a:t>9</a:t>
            </a:fld>
            <a:endParaRPr lang="en-US"/>
          </a:p>
        </p:txBody>
      </p:sp>
    </p:spTree>
    <p:extLst>
      <p:ext uri="{BB962C8B-B14F-4D97-AF65-F5344CB8AC3E}">
        <p14:creationId xmlns:p14="http://schemas.microsoft.com/office/powerpoint/2010/main" val="35807020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0A78ECB-E7CB-4FC0-99C6-792970801258}" type="datetimeFigureOut">
              <a:rPr lang="en-US" smtClean="0"/>
              <a:t>9/11/2019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3980561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A78ECB-E7CB-4FC0-99C6-792970801258}" type="datetimeFigureOut">
              <a:rPr lang="en-US" smtClean="0"/>
              <a:t>9/11/2019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42300915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A78ECB-E7CB-4FC0-99C6-792970801258}" type="datetimeFigureOut">
              <a:rPr lang="en-US" smtClean="0"/>
              <a:t>9/11/2019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19239103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0A78ECB-E7CB-4FC0-99C6-792970801258}" type="datetimeFigureOut">
              <a:rPr lang="en-US" smtClean="0"/>
              <a:t>9/11/2019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28794139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A78ECB-E7CB-4FC0-99C6-792970801258}" type="datetimeFigureOut">
              <a:rPr lang="en-US" smtClean="0"/>
              <a:t>9/11/2019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24424253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0A78ECB-E7CB-4FC0-99C6-792970801258}" type="datetimeFigureOut">
              <a:rPr lang="en-US" smtClean="0"/>
              <a:t>9/11/2019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17813148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A78ECB-E7CB-4FC0-99C6-792970801258}" type="datetimeFigureOut">
              <a:rPr lang="en-US" smtClean="0"/>
              <a:t>9/11/2019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37743875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0A78ECB-E7CB-4FC0-99C6-792970801258}" type="datetimeFigureOut">
              <a:rPr lang="en-US" smtClean="0"/>
              <a:t>9/11/2019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21851433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0A78ECB-E7CB-4FC0-99C6-792970801258}" type="datetimeFigureOut">
              <a:rPr lang="en-US" smtClean="0"/>
              <a:t>9/11/2019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606464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A78ECB-E7CB-4FC0-99C6-792970801258}" type="datetimeFigureOut">
              <a:rPr lang="en-US" smtClean="0"/>
              <a:t>9/11/2019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4256262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A78ECB-E7CB-4FC0-99C6-792970801258}" type="datetimeFigureOut">
              <a:rPr lang="en-US" smtClean="0"/>
              <a:t>9/11/2019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6052449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A78ECB-E7CB-4FC0-99C6-792970801258}" type="datetimeFigureOut">
              <a:rPr lang="en-US" smtClean="0"/>
              <a:t>9/11/2019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8582332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A78ECB-E7CB-4FC0-99C6-792970801258}" type="datetimeFigureOut">
              <a:rPr lang="en-US" smtClean="0"/>
              <a:t>9/11/2019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7454155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A78ECB-E7CB-4FC0-99C6-792970801258}" type="datetimeFigureOut">
              <a:rPr lang="en-US" smtClean="0"/>
              <a:t>9/11/2019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29382379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A78ECB-E7CB-4FC0-99C6-792970801258}" type="datetimeFigureOut">
              <a:rPr lang="en-US" smtClean="0"/>
              <a:t>9/11/2019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34352931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A78ECB-E7CB-4FC0-99C6-792970801258}" type="datetimeFigureOut">
              <a:rPr lang="en-US" smtClean="0"/>
              <a:t>9/11/2019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4028411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0A78ECB-E7CB-4FC0-99C6-792970801258}" type="datetimeFigureOut">
              <a:rPr lang="en-US" smtClean="0"/>
              <a:t>9/11/2019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9FF5B15F-FCD5-4A9B-BE45-8E148EB9B968}" type="slidenum">
              <a:rPr lang="en-US" smtClean="0"/>
              <a:t>‹#›</a:t>
            </a:fld>
            <a:endParaRPr lang="en-US"/>
          </a:p>
        </p:txBody>
      </p:sp>
    </p:spTree>
    <p:extLst>
      <p:ext uri="{BB962C8B-B14F-4D97-AF65-F5344CB8AC3E}">
        <p14:creationId xmlns:p14="http://schemas.microsoft.com/office/powerpoint/2010/main" val="22773161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FD26420-C8A7-4715-BDEB-9B1996275F24}"/>
              </a:ext>
            </a:extLst>
          </p:cNvPr>
          <p:cNvSpPr>
            <a:spLocks noGrp="1"/>
          </p:cNvSpPr>
          <p:nvPr>
            <p:ph type="ctrTitle"/>
          </p:nvPr>
        </p:nvSpPr>
        <p:spPr/>
        <p:txBody>
          <a:bodyPr/>
          <a:lstStyle/>
          <a:p>
            <a:pPr algn="l"/>
            <a:r>
              <a:rPr lang="en-US" dirty="0">
                <a:latin typeface="Times New Roman" panose="02020603050405020304" pitchFamily="18" charset="0"/>
                <a:cs typeface="Times New Roman" panose="02020603050405020304" pitchFamily="18" charset="0"/>
              </a:rPr>
              <a:t>Health Law Policy </a:t>
            </a:r>
          </a:p>
        </p:txBody>
      </p:sp>
      <p:sp>
        <p:nvSpPr>
          <p:cNvPr id="3" name="Subtitle 2">
            <a:extLst>
              <a:ext uri="{FF2B5EF4-FFF2-40B4-BE49-F238E27FC236}">
                <a16:creationId xmlns:a16="http://schemas.microsoft.com/office/drawing/2014/main" xmlns="" id="{B954045A-6A31-43CF-BF5A-2DE11B47BD46}"/>
              </a:ext>
            </a:extLst>
          </p:cNvPr>
          <p:cNvSpPr>
            <a:spLocks noGrp="1"/>
          </p:cNvSpPr>
          <p:nvPr>
            <p:ph type="subTitle" idx="1"/>
          </p:nvPr>
        </p:nvSpPr>
        <p:spPr/>
        <p:txBody>
          <a:bodyPr>
            <a:noAutofit/>
          </a:bodyPr>
          <a:lstStyle/>
          <a:p>
            <a:r>
              <a:rPr lang="en-US" sz="4400" dirty="0">
                <a:latin typeface="Times New Roman" panose="02020603050405020304" pitchFamily="18" charset="0"/>
                <a:cs typeface="Times New Roman" panose="02020603050405020304" pitchFamily="18" charset="0"/>
              </a:rPr>
              <a:t>Student’s Name</a:t>
            </a:r>
          </a:p>
          <a:p>
            <a:r>
              <a:rPr lang="en-US" sz="4400" dirty="0">
                <a:latin typeface="Times New Roman" panose="02020603050405020304" pitchFamily="18" charset="0"/>
                <a:cs typeface="Times New Roman" panose="02020603050405020304" pitchFamily="18" charset="0"/>
              </a:rPr>
              <a:t>Institutional Affiliation </a:t>
            </a:r>
          </a:p>
        </p:txBody>
      </p:sp>
    </p:spTree>
    <p:extLst>
      <p:ext uri="{BB962C8B-B14F-4D97-AF65-F5344CB8AC3E}">
        <p14:creationId xmlns:p14="http://schemas.microsoft.com/office/powerpoint/2010/main" val="39666304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AE60598-8DDB-4805-A06D-770B1147561B}"/>
              </a:ext>
            </a:extLst>
          </p:cNvPr>
          <p:cNvSpPr>
            <a:spLocks noGrp="1"/>
          </p:cNvSpPr>
          <p:nvPr>
            <p:ph type="title"/>
          </p:nvPr>
        </p:nvSpPr>
        <p:spPr/>
        <p:txBody>
          <a:bodyPr>
            <a:normAutofit/>
          </a:bodyPr>
          <a:lstStyle/>
          <a:p>
            <a:r>
              <a:rPr lang="en-US" sz="5400" dirty="0">
                <a:latin typeface="Times New Roman" panose="02020603050405020304" pitchFamily="18" charset="0"/>
                <a:cs typeface="Times New Roman" panose="02020603050405020304" pitchFamily="18" charset="0"/>
              </a:rPr>
              <a:t>Introduction </a:t>
            </a:r>
          </a:p>
        </p:txBody>
      </p:sp>
      <p:sp>
        <p:nvSpPr>
          <p:cNvPr id="3" name="Content Placeholder 2">
            <a:extLst>
              <a:ext uri="{FF2B5EF4-FFF2-40B4-BE49-F238E27FC236}">
                <a16:creationId xmlns:a16="http://schemas.microsoft.com/office/drawing/2014/main" xmlns="" id="{1E71D15A-D39A-4503-BF1B-7AC38929B218}"/>
              </a:ext>
            </a:extLst>
          </p:cNvPr>
          <p:cNvSpPr>
            <a:spLocks noGrp="1"/>
          </p:cNvSpPr>
          <p:nvPr>
            <p:ph idx="1"/>
          </p:nvPr>
        </p:nvSpPr>
        <p:spPr/>
        <p:txBody>
          <a:bodyPr>
            <a:noAutofit/>
          </a:bodyPr>
          <a:lstStyle/>
          <a:p>
            <a:r>
              <a:rPr lang="en-US" sz="3600" dirty="0">
                <a:latin typeface="Times New Roman" panose="02020603050405020304" pitchFamily="18" charset="0"/>
                <a:cs typeface="Times New Roman" panose="02020603050405020304" pitchFamily="18" charset="0"/>
              </a:rPr>
              <a:t>Rise of taxes on tobacco sales </a:t>
            </a:r>
          </a:p>
          <a:p>
            <a:r>
              <a:rPr lang="en-US" sz="3600" dirty="0">
                <a:latin typeface="Times New Roman" panose="02020603050405020304" pitchFamily="18" charset="0"/>
                <a:cs typeface="Times New Roman" panose="02020603050405020304" pitchFamily="18" charset="0"/>
              </a:rPr>
              <a:t>Improve the health of tobacco users</a:t>
            </a:r>
          </a:p>
          <a:p>
            <a:r>
              <a:rPr lang="en-US" sz="3600" dirty="0">
                <a:latin typeface="Times New Roman" panose="02020603050405020304" pitchFamily="18" charset="0"/>
                <a:cs typeface="Times New Roman" panose="02020603050405020304" pitchFamily="18" charset="0"/>
              </a:rPr>
              <a:t>Increase in tax revenues </a:t>
            </a:r>
          </a:p>
          <a:p>
            <a:r>
              <a:rPr lang="en-US" sz="3600" dirty="0">
                <a:latin typeface="Times New Roman" panose="02020603050405020304" pitchFamily="18" charset="0"/>
                <a:cs typeface="Times New Roman" panose="02020603050405020304" pitchFamily="18" charset="0"/>
              </a:rPr>
              <a:t>Economic diversification (Moradi-</a:t>
            </a:r>
            <a:r>
              <a:rPr lang="en-US" sz="3600" dirty="0" err="1">
                <a:latin typeface="Times New Roman" panose="02020603050405020304" pitchFamily="18" charset="0"/>
                <a:cs typeface="Times New Roman" panose="02020603050405020304" pitchFamily="18" charset="0"/>
              </a:rPr>
              <a:t>Lakeh</a:t>
            </a:r>
            <a:r>
              <a:rPr lang="en-US" sz="3600" dirty="0">
                <a:latin typeface="Times New Roman" panose="02020603050405020304" pitchFamily="18" charset="0"/>
                <a:cs typeface="Times New Roman" panose="02020603050405020304" pitchFamily="18" charset="0"/>
              </a:rPr>
              <a:t> et al., 2015)</a:t>
            </a:r>
          </a:p>
          <a:p>
            <a:r>
              <a:rPr lang="en-US" sz="3600" dirty="0">
                <a:latin typeface="Times New Roman" panose="02020603050405020304" pitchFamily="18" charset="0"/>
                <a:cs typeface="Times New Roman" panose="02020603050405020304" pitchFamily="18" charset="0"/>
              </a:rPr>
              <a:t>Reduce the number of tobacco smokers</a:t>
            </a:r>
          </a:p>
        </p:txBody>
      </p:sp>
    </p:spTree>
    <p:extLst>
      <p:ext uri="{BB962C8B-B14F-4D97-AF65-F5344CB8AC3E}">
        <p14:creationId xmlns:p14="http://schemas.microsoft.com/office/powerpoint/2010/main" val="22995130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8655611-E370-4FC4-96CC-5B496A5B3630}"/>
              </a:ext>
            </a:extLst>
          </p:cNvPr>
          <p:cNvSpPr>
            <a:spLocks noGrp="1"/>
          </p:cNvSpPr>
          <p:nvPr>
            <p:ph type="title"/>
          </p:nvPr>
        </p:nvSpPr>
        <p:spPr/>
        <p:txBody>
          <a:bodyPr>
            <a:normAutofit/>
          </a:bodyPr>
          <a:lstStyle/>
          <a:p>
            <a:r>
              <a:rPr lang="en-US" sz="5400" dirty="0">
                <a:latin typeface="Times New Roman" panose="02020603050405020304" pitchFamily="18" charset="0"/>
                <a:cs typeface="Times New Roman" panose="02020603050405020304" pitchFamily="18" charset="0"/>
              </a:rPr>
              <a:t>Policy Importance </a:t>
            </a:r>
          </a:p>
        </p:txBody>
      </p:sp>
      <p:sp>
        <p:nvSpPr>
          <p:cNvPr id="3" name="Content Placeholder 2">
            <a:extLst>
              <a:ext uri="{FF2B5EF4-FFF2-40B4-BE49-F238E27FC236}">
                <a16:creationId xmlns:a16="http://schemas.microsoft.com/office/drawing/2014/main" xmlns="" id="{9F0AB74D-FB63-4D13-9478-4AD811E5CABA}"/>
              </a:ext>
            </a:extLst>
          </p:cNvPr>
          <p:cNvSpPr>
            <a:spLocks noGrp="1"/>
          </p:cNvSpPr>
          <p:nvPr>
            <p:ph idx="1"/>
          </p:nvPr>
        </p:nvSpPr>
        <p:spPr/>
        <p:txBody>
          <a:bodyPr>
            <a:normAutofit/>
          </a:bodyPr>
          <a:lstStyle/>
          <a:p>
            <a:r>
              <a:rPr lang="en-US" sz="3600" dirty="0">
                <a:latin typeface="Times New Roman" panose="02020603050405020304" pitchFamily="18" charset="0"/>
                <a:cs typeface="Times New Roman" panose="02020603050405020304" pitchFamily="18" charset="0"/>
              </a:rPr>
              <a:t>Minimized tobacco smoking </a:t>
            </a:r>
          </a:p>
          <a:p>
            <a:r>
              <a:rPr lang="en-US" sz="3600" dirty="0">
                <a:latin typeface="Times New Roman" panose="02020603050405020304" pitchFamily="18" charset="0"/>
                <a:cs typeface="Times New Roman" panose="02020603050405020304" pitchFamily="18" charset="0"/>
              </a:rPr>
              <a:t>Health staff members</a:t>
            </a:r>
          </a:p>
          <a:p>
            <a:r>
              <a:rPr lang="en-US" sz="3600" dirty="0">
                <a:latin typeface="Times New Roman" panose="02020603050405020304" pitchFamily="18" charset="0"/>
                <a:cs typeface="Times New Roman" panose="02020603050405020304" pitchFamily="18" charset="0"/>
              </a:rPr>
              <a:t>Rise in savings </a:t>
            </a:r>
          </a:p>
          <a:p>
            <a:r>
              <a:rPr lang="en-US" sz="3600" dirty="0">
                <a:latin typeface="Times New Roman" panose="02020603050405020304" pitchFamily="18" charset="0"/>
                <a:cs typeface="Times New Roman" panose="02020603050405020304" pitchFamily="18" charset="0"/>
              </a:rPr>
              <a:t>Increased productivity </a:t>
            </a:r>
          </a:p>
          <a:p>
            <a:r>
              <a:rPr lang="en-US" sz="3600" dirty="0">
                <a:latin typeface="Times New Roman" panose="02020603050405020304" pitchFamily="18" charset="0"/>
                <a:cs typeface="Times New Roman" panose="02020603050405020304" pitchFamily="18" charset="0"/>
              </a:rPr>
              <a:t>Low rate of secondhand smokers</a:t>
            </a:r>
          </a:p>
          <a:p>
            <a:endParaRPr lang="en-US" sz="3600" dirty="0"/>
          </a:p>
        </p:txBody>
      </p:sp>
    </p:spTree>
    <p:extLst>
      <p:ext uri="{BB962C8B-B14F-4D97-AF65-F5344CB8AC3E}">
        <p14:creationId xmlns:p14="http://schemas.microsoft.com/office/powerpoint/2010/main" val="14226044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7793022-2958-4D65-ADF0-0CEFFC7B70F5}"/>
              </a:ext>
            </a:extLst>
          </p:cNvPr>
          <p:cNvSpPr>
            <a:spLocks noGrp="1"/>
          </p:cNvSpPr>
          <p:nvPr>
            <p:ph type="title"/>
          </p:nvPr>
        </p:nvSpPr>
        <p:spPr/>
        <p:txBody>
          <a:bodyPr>
            <a:normAutofit/>
          </a:bodyPr>
          <a:lstStyle/>
          <a:p>
            <a:r>
              <a:rPr lang="en-US" sz="5400" dirty="0">
                <a:latin typeface="Times New Roman" panose="02020603050405020304" pitchFamily="18" charset="0"/>
                <a:cs typeface="Times New Roman" panose="02020603050405020304" pitchFamily="18" charset="0"/>
              </a:rPr>
              <a:t>How </a:t>
            </a:r>
            <a:r>
              <a:rPr lang="en-US" sz="5400" dirty="0" smtClean="0">
                <a:latin typeface="Times New Roman" panose="02020603050405020304" pitchFamily="18" charset="0"/>
                <a:cs typeface="Times New Roman" panose="02020603050405020304" pitchFamily="18" charset="0"/>
              </a:rPr>
              <a:t>the </a:t>
            </a:r>
            <a:r>
              <a:rPr lang="en-US" sz="5400" dirty="0">
                <a:latin typeface="Times New Roman" panose="02020603050405020304" pitchFamily="18" charset="0"/>
                <a:cs typeface="Times New Roman" panose="02020603050405020304" pitchFamily="18" charset="0"/>
              </a:rPr>
              <a:t>Policy Originated </a:t>
            </a:r>
          </a:p>
        </p:txBody>
      </p:sp>
      <p:sp>
        <p:nvSpPr>
          <p:cNvPr id="3" name="Content Placeholder 2">
            <a:extLst>
              <a:ext uri="{FF2B5EF4-FFF2-40B4-BE49-F238E27FC236}">
                <a16:creationId xmlns:a16="http://schemas.microsoft.com/office/drawing/2014/main" xmlns="" id="{BBC94431-A097-4D03-A322-1716035E4679}"/>
              </a:ext>
            </a:extLst>
          </p:cNvPr>
          <p:cNvSpPr>
            <a:spLocks noGrp="1"/>
          </p:cNvSpPr>
          <p:nvPr>
            <p:ph idx="1"/>
          </p:nvPr>
        </p:nvSpPr>
        <p:spPr/>
        <p:txBody>
          <a:bodyPr>
            <a:normAutofit lnSpcReduction="10000"/>
          </a:bodyPr>
          <a:lstStyle/>
          <a:p>
            <a:r>
              <a:rPr lang="en-US" sz="4000" dirty="0">
                <a:latin typeface="Times New Roman" panose="02020603050405020304" pitchFamily="18" charset="0"/>
                <a:cs typeface="Times New Roman" panose="02020603050405020304" pitchFamily="18" charset="0"/>
              </a:rPr>
              <a:t>Began in 2017</a:t>
            </a:r>
          </a:p>
          <a:p>
            <a:r>
              <a:rPr lang="en-US" sz="4000" dirty="0">
                <a:latin typeface="Times New Roman" panose="02020603050405020304" pitchFamily="18" charset="0"/>
                <a:cs typeface="Times New Roman" panose="02020603050405020304" pitchFamily="18" charset="0"/>
              </a:rPr>
              <a:t>The common exercise tax agreement</a:t>
            </a:r>
          </a:p>
          <a:p>
            <a:r>
              <a:rPr lang="en-US" sz="4000" dirty="0">
                <a:latin typeface="Times New Roman" panose="02020603050405020304" pitchFamily="18" charset="0"/>
                <a:cs typeface="Times New Roman" panose="02020603050405020304" pitchFamily="18" charset="0"/>
              </a:rPr>
              <a:t>Article 6 recognizes tobacco as harmful (</a:t>
            </a:r>
            <a:r>
              <a:rPr lang="en-US" sz="4000" dirty="0" err="1">
                <a:latin typeface="Times New Roman" panose="02020603050405020304" pitchFamily="18" charset="0"/>
                <a:cs typeface="Times New Roman" panose="02020603050405020304" pitchFamily="18" charset="0"/>
              </a:rPr>
              <a:t>AlBedah</a:t>
            </a:r>
            <a:r>
              <a:rPr lang="en-US" sz="4000" dirty="0">
                <a:latin typeface="Times New Roman" panose="02020603050405020304" pitchFamily="18" charset="0"/>
                <a:cs typeface="Times New Roman" panose="02020603050405020304" pitchFamily="18" charset="0"/>
              </a:rPr>
              <a:t> et al., 2014)</a:t>
            </a:r>
          </a:p>
          <a:p>
            <a:r>
              <a:rPr lang="en-US" sz="4000" dirty="0">
                <a:latin typeface="Times New Roman" panose="02020603050405020304" pitchFamily="18" charset="0"/>
                <a:cs typeface="Times New Roman" panose="02020603050405020304" pitchFamily="18" charset="0"/>
              </a:rPr>
              <a:t>Article 3 under the ministerial committee</a:t>
            </a:r>
          </a:p>
          <a:p>
            <a:pPr marL="0" indent="0">
              <a:buNone/>
            </a:pPr>
            <a:endParaRPr 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046403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975D8F8-A898-4282-BAF9-5F2B05BFFEB8}"/>
              </a:ext>
            </a:extLst>
          </p:cNvPr>
          <p:cNvSpPr>
            <a:spLocks noGrp="1"/>
          </p:cNvSpPr>
          <p:nvPr>
            <p:ph type="title"/>
          </p:nvPr>
        </p:nvSpPr>
        <p:spPr/>
        <p:txBody>
          <a:bodyPr>
            <a:normAutofit/>
          </a:bodyPr>
          <a:lstStyle/>
          <a:p>
            <a:r>
              <a:rPr lang="en-US" sz="4000" dirty="0">
                <a:latin typeface="Times New Roman" panose="02020603050405020304" pitchFamily="18" charset="0"/>
                <a:cs typeface="Times New Roman" panose="02020603050405020304" pitchFamily="18" charset="0"/>
              </a:rPr>
              <a:t>The Duty </a:t>
            </a:r>
            <a:r>
              <a:rPr lang="en-US" sz="4000" dirty="0" smtClean="0">
                <a:latin typeface="Times New Roman" panose="02020603050405020304" pitchFamily="18" charset="0"/>
                <a:cs typeface="Times New Roman" panose="02020603050405020304" pitchFamily="18" charset="0"/>
              </a:rPr>
              <a:t>of </a:t>
            </a:r>
            <a:r>
              <a:rPr lang="en-US" sz="4000" dirty="0">
                <a:latin typeface="Times New Roman" panose="02020603050405020304" pitchFamily="18" charset="0"/>
                <a:cs typeface="Times New Roman" panose="02020603050405020304" pitchFamily="18" charset="0"/>
              </a:rPr>
              <a:t>Your Agency </a:t>
            </a:r>
            <a:r>
              <a:rPr lang="en-US" sz="4000" dirty="0" smtClean="0">
                <a:latin typeface="Times New Roman" panose="02020603050405020304" pitchFamily="18" charset="0"/>
                <a:cs typeface="Times New Roman" panose="02020603050405020304" pitchFamily="18" charset="0"/>
              </a:rPr>
              <a:t>in </a:t>
            </a:r>
            <a:r>
              <a:rPr lang="en-US" sz="4000" dirty="0">
                <a:latin typeface="Times New Roman" panose="02020603050405020304" pitchFamily="18" charset="0"/>
                <a:cs typeface="Times New Roman" panose="02020603050405020304" pitchFamily="18" charset="0"/>
              </a:rPr>
              <a:t>Implementing </a:t>
            </a:r>
            <a:r>
              <a:rPr lang="en-US" sz="4000" dirty="0" smtClean="0">
                <a:latin typeface="Times New Roman" panose="02020603050405020304" pitchFamily="18" charset="0"/>
                <a:cs typeface="Times New Roman" panose="02020603050405020304" pitchFamily="18" charset="0"/>
              </a:rPr>
              <a:t>the </a:t>
            </a:r>
            <a:r>
              <a:rPr lang="en-US" sz="4000" dirty="0">
                <a:latin typeface="Times New Roman" panose="02020603050405020304" pitchFamily="18" charset="0"/>
                <a:cs typeface="Times New Roman" panose="02020603050405020304" pitchFamily="18" charset="0"/>
              </a:rPr>
              <a:t>Policy</a:t>
            </a:r>
          </a:p>
        </p:txBody>
      </p:sp>
      <p:sp>
        <p:nvSpPr>
          <p:cNvPr id="3" name="Content Placeholder 2">
            <a:extLst>
              <a:ext uri="{FF2B5EF4-FFF2-40B4-BE49-F238E27FC236}">
                <a16:creationId xmlns:a16="http://schemas.microsoft.com/office/drawing/2014/main" xmlns="" id="{148F41B2-423C-4292-8EF9-2E05BB7286D3}"/>
              </a:ext>
            </a:extLst>
          </p:cNvPr>
          <p:cNvSpPr>
            <a:spLocks noGrp="1"/>
          </p:cNvSpPr>
          <p:nvPr>
            <p:ph idx="1"/>
          </p:nvPr>
        </p:nvSpPr>
        <p:spPr/>
        <p:txBody>
          <a:bodyPr>
            <a:noAutofit/>
          </a:bodyPr>
          <a:lstStyle/>
          <a:p>
            <a:r>
              <a:rPr lang="en-US" sz="3600" dirty="0">
                <a:latin typeface="Times New Roman" panose="02020603050405020304" pitchFamily="18" charset="0"/>
                <a:cs typeface="Times New Roman" panose="02020603050405020304" pitchFamily="18" charset="0"/>
              </a:rPr>
              <a:t>Improving the quality of health (Torre et al., 2016)</a:t>
            </a:r>
          </a:p>
          <a:p>
            <a:r>
              <a:rPr lang="en-US" sz="3600" dirty="0">
                <a:latin typeface="Times New Roman" panose="02020603050405020304" pitchFamily="18" charset="0"/>
                <a:cs typeface="Times New Roman" panose="02020603050405020304" pitchFamily="18" charset="0"/>
              </a:rPr>
              <a:t>Eradicate the barriers to a health society </a:t>
            </a:r>
          </a:p>
          <a:p>
            <a:r>
              <a:rPr lang="en-US" sz="3600" dirty="0">
                <a:latin typeface="Times New Roman" panose="02020603050405020304" pitchFamily="18" charset="0"/>
                <a:cs typeface="Times New Roman" panose="02020603050405020304" pitchFamily="18" charset="0"/>
              </a:rPr>
              <a:t>Promote a cigarette free community</a:t>
            </a:r>
          </a:p>
          <a:p>
            <a:r>
              <a:rPr lang="en-US" sz="3600" dirty="0">
                <a:latin typeface="Times New Roman" panose="02020603050405020304" pitchFamily="18" charset="0"/>
                <a:cs typeface="Times New Roman" panose="02020603050405020304" pitchFamily="18" charset="0"/>
              </a:rPr>
              <a:t>Deliver unmet health need </a:t>
            </a:r>
          </a:p>
          <a:p>
            <a:r>
              <a:rPr lang="en-US" sz="3600" dirty="0">
                <a:latin typeface="Times New Roman" panose="02020603050405020304" pitchFamily="18" charset="0"/>
                <a:cs typeface="Times New Roman" panose="02020603050405020304" pitchFamily="18" charset="0"/>
              </a:rPr>
              <a:t>Prevent unnecessary hospitalization </a:t>
            </a:r>
          </a:p>
        </p:txBody>
      </p:sp>
    </p:spTree>
    <p:extLst>
      <p:ext uri="{BB962C8B-B14F-4D97-AF65-F5344CB8AC3E}">
        <p14:creationId xmlns:p14="http://schemas.microsoft.com/office/powerpoint/2010/main" val="41200742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673282-96F2-40B5-A17D-6BBD266C577C}"/>
              </a:ext>
            </a:extLst>
          </p:cNvPr>
          <p:cNvSpPr>
            <a:spLocks noGrp="1"/>
          </p:cNvSpPr>
          <p:nvPr>
            <p:ph type="title"/>
          </p:nvPr>
        </p:nvSpPr>
        <p:spPr/>
        <p:txBody>
          <a:bodyPr>
            <a:noAutofit/>
          </a:bodyPr>
          <a:lstStyle/>
          <a:p>
            <a:r>
              <a:rPr lang="en-US" sz="4800" dirty="0">
                <a:latin typeface="Times New Roman" panose="02020603050405020304" pitchFamily="18" charset="0"/>
                <a:cs typeface="Times New Roman" panose="02020603050405020304" pitchFamily="18" charset="0"/>
              </a:rPr>
              <a:t>How This Policy Will Positively Affect Health </a:t>
            </a:r>
            <a:r>
              <a:rPr lang="en-US" sz="4800" dirty="0" smtClean="0">
                <a:latin typeface="Times New Roman" panose="02020603050405020304" pitchFamily="18" charset="0"/>
                <a:cs typeface="Times New Roman" panose="02020603050405020304" pitchFamily="18" charset="0"/>
              </a:rPr>
              <a:t>in </a:t>
            </a:r>
            <a:r>
              <a:rPr lang="en-US" sz="4800" dirty="0">
                <a:latin typeface="Times New Roman" panose="02020603050405020304" pitchFamily="18" charset="0"/>
                <a:cs typeface="Times New Roman" panose="02020603050405020304" pitchFamily="18" charset="0"/>
              </a:rPr>
              <a:t>Saudi Arabia</a:t>
            </a:r>
          </a:p>
        </p:txBody>
      </p:sp>
      <p:sp>
        <p:nvSpPr>
          <p:cNvPr id="3" name="Content Placeholder 2">
            <a:extLst>
              <a:ext uri="{FF2B5EF4-FFF2-40B4-BE49-F238E27FC236}">
                <a16:creationId xmlns:a16="http://schemas.microsoft.com/office/drawing/2014/main" xmlns="" id="{AE226352-ECF7-49EF-83E1-14CB401721E1}"/>
              </a:ext>
            </a:extLst>
          </p:cNvPr>
          <p:cNvSpPr>
            <a:spLocks noGrp="1"/>
          </p:cNvSpPr>
          <p:nvPr>
            <p:ph idx="1"/>
          </p:nvPr>
        </p:nvSpPr>
        <p:spPr/>
        <p:txBody>
          <a:bodyPr>
            <a:normAutofit/>
          </a:bodyPr>
          <a:lstStyle/>
          <a:p>
            <a:r>
              <a:rPr lang="en-US" sz="3600" dirty="0">
                <a:latin typeface="Times New Roman" panose="02020603050405020304" pitchFamily="18" charset="0"/>
                <a:cs typeface="Times New Roman" panose="02020603050405020304" pitchFamily="18" charset="0"/>
              </a:rPr>
              <a:t>Reduce tobacco consumption </a:t>
            </a:r>
          </a:p>
          <a:p>
            <a:r>
              <a:rPr lang="en-US" sz="3600" dirty="0">
                <a:latin typeface="Times New Roman" panose="02020603050405020304" pitchFamily="18" charset="0"/>
                <a:cs typeface="Times New Roman" panose="02020603050405020304" pitchFamily="18" charset="0"/>
              </a:rPr>
              <a:t>Health population</a:t>
            </a:r>
          </a:p>
          <a:p>
            <a:r>
              <a:rPr lang="en-US" sz="3600" dirty="0">
                <a:latin typeface="Times New Roman" panose="02020603050405020304" pitchFamily="18" charset="0"/>
                <a:cs typeface="Times New Roman" panose="02020603050405020304" pitchFamily="18" charset="0"/>
              </a:rPr>
              <a:t>Increased savings </a:t>
            </a:r>
          </a:p>
          <a:p>
            <a:r>
              <a:rPr lang="en-US" sz="3600" dirty="0">
                <a:latin typeface="Times New Roman" panose="02020603050405020304" pitchFamily="18" charset="0"/>
                <a:cs typeface="Times New Roman" panose="02020603050405020304" pitchFamily="18" charset="0"/>
              </a:rPr>
              <a:t>Increased productivity </a:t>
            </a:r>
          </a:p>
          <a:p>
            <a:r>
              <a:rPr lang="en-US" sz="3600" dirty="0">
                <a:latin typeface="Times New Roman" panose="02020603050405020304" pitchFamily="18" charset="0"/>
                <a:cs typeface="Times New Roman" panose="02020603050405020304" pitchFamily="18" charset="0"/>
              </a:rPr>
              <a:t>Reduced cases of passive smokers </a:t>
            </a:r>
          </a:p>
          <a:p>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883740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467725-A304-475E-8E4A-343363F02136}"/>
              </a:ext>
            </a:extLst>
          </p:cNvPr>
          <p:cNvSpPr>
            <a:spLocks noGrp="1"/>
          </p:cNvSpPr>
          <p:nvPr>
            <p:ph type="title"/>
          </p:nvPr>
        </p:nvSpPr>
        <p:spPr>
          <a:xfrm>
            <a:off x="831272" y="270164"/>
            <a:ext cx="8442729" cy="1475509"/>
          </a:xfrm>
        </p:spPr>
        <p:txBody>
          <a:bodyPr>
            <a:noAutofit/>
          </a:bodyPr>
          <a:lstStyle/>
          <a:p>
            <a:r>
              <a:rPr lang="en-US" dirty="0">
                <a:latin typeface="Times New Roman" panose="02020603050405020304" pitchFamily="18" charset="0"/>
                <a:cs typeface="Times New Roman" panose="02020603050405020304" pitchFamily="18" charset="0"/>
              </a:rPr>
              <a:t> Five Multiple Choice Questions With Answers To Ensure </a:t>
            </a: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Staff Understand </a:t>
            </a: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Policy</a:t>
            </a:r>
          </a:p>
        </p:txBody>
      </p:sp>
      <p:sp>
        <p:nvSpPr>
          <p:cNvPr id="3" name="Content Placeholder 2">
            <a:extLst>
              <a:ext uri="{FF2B5EF4-FFF2-40B4-BE49-F238E27FC236}">
                <a16:creationId xmlns:a16="http://schemas.microsoft.com/office/drawing/2014/main" xmlns="" id="{C19399E8-2942-4F56-A685-182027A316D8}"/>
              </a:ext>
            </a:extLst>
          </p:cNvPr>
          <p:cNvSpPr>
            <a:spLocks noGrp="1"/>
          </p:cNvSpPr>
          <p:nvPr>
            <p:ph idx="1"/>
          </p:nvPr>
        </p:nvSpPr>
        <p:spPr>
          <a:xfrm>
            <a:off x="623455" y="1641764"/>
            <a:ext cx="8650547" cy="5008417"/>
          </a:xfrm>
        </p:spPr>
        <p:txBody>
          <a:bodyPr>
            <a:noAutofit/>
          </a:bodyPr>
          <a:lstStyle/>
          <a:p>
            <a:endParaRPr lang="en-US" sz="36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How many pieces of cigarette do I need to consume to get lung cancer? One, Ten, Two or many</a:t>
            </a:r>
          </a:p>
          <a:p>
            <a:r>
              <a:rPr lang="en-US" sz="2400" dirty="0">
                <a:latin typeface="Times New Roman" panose="02020603050405020304" pitchFamily="18" charset="0"/>
                <a:cs typeface="Times New Roman" panose="02020603050405020304" pitchFamily="18" charset="0"/>
              </a:rPr>
              <a:t>What are the health benefits of quitting smoking? Decreased heart risks, cause lung damage, increased cancer risks, </a:t>
            </a:r>
          </a:p>
          <a:p>
            <a:r>
              <a:rPr lang="en-US" sz="2400" dirty="0">
                <a:latin typeface="Times New Roman" panose="02020603050405020304" pitchFamily="18" charset="0"/>
                <a:cs typeface="Times New Roman" panose="02020603050405020304" pitchFamily="18" charset="0"/>
              </a:rPr>
              <a:t>Is smoking of cigarette </a:t>
            </a:r>
            <a:r>
              <a:rPr lang="en-US" sz="2400" dirty="0" smtClean="0">
                <a:latin typeface="Times New Roman" panose="02020603050405020304" pitchFamily="18" charset="0"/>
                <a:cs typeface="Times New Roman" panose="02020603050405020304" pitchFamily="18" charset="0"/>
              </a:rPr>
              <a:t>addictive? Yes</a:t>
            </a:r>
            <a:r>
              <a:rPr lang="en-US" sz="2400" dirty="0">
                <a:latin typeface="Times New Roman" panose="02020603050405020304" pitchFamily="18" charset="0"/>
                <a:cs typeface="Times New Roman" panose="02020603050405020304" pitchFamily="18" charset="0"/>
              </a:rPr>
              <a:t>, No, </a:t>
            </a:r>
          </a:p>
          <a:p>
            <a:r>
              <a:rPr lang="en-US" sz="2400" dirty="0">
                <a:latin typeface="Times New Roman" panose="02020603050405020304" pitchFamily="18" charset="0"/>
                <a:cs typeface="Times New Roman" panose="02020603050405020304" pitchFamily="18" charset="0"/>
              </a:rPr>
              <a:t>Why do smokers experience ‘smoking cough’? Due to chemicals, it is an individual problem, cigarette is associated with cough</a:t>
            </a:r>
          </a:p>
          <a:p>
            <a:r>
              <a:rPr lang="en-US" sz="2400" dirty="0">
                <a:latin typeface="Times New Roman" panose="02020603050405020304" pitchFamily="18" charset="0"/>
                <a:cs typeface="Times New Roman" panose="02020603050405020304" pitchFamily="18" charset="0"/>
              </a:rPr>
              <a:t>Can quitting help a lifelong </a:t>
            </a:r>
            <a:r>
              <a:rPr lang="en-US" sz="2400" dirty="0" smtClean="0">
                <a:latin typeface="Times New Roman" panose="02020603050405020304" pitchFamily="18" charset="0"/>
                <a:cs typeface="Times New Roman" panose="02020603050405020304" pitchFamily="18" charset="0"/>
              </a:rPr>
              <a:t>smoker? </a:t>
            </a:r>
            <a:r>
              <a:rPr lang="en-US" sz="2400" dirty="0">
                <a:latin typeface="Times New Roman" panose="02020603050405020304" pitchFamily="18" charset="0"/>
                <a:cs typeface="Times New Roman" panose="02020603050405020304" pitchFamily="18" charset="0"/>
              </a:rPr>
              <a:t>Yes, No, it is impossible to quit </a:t>
            </a:r>
          </a:p>
          <a:p>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516397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A949A3-13CC-4C6F-A1A2-A28B111334A8}"/>
              </a:ext>
            </a:extLst>
          </p:cNvPr>
          <p:cNvSpPr>
            <a:spLocks noGrp="1"/>
          </p:cNvSpPr>
          <p:nvPr>
            <p:ph type="title"/>
          </p:nvPr>
        </p:nvSpPr>
        <p:spPr/>
        <p:txBody>
          <a:bodyPr>
            <a:normAutofit/>
          </a:bodyPr>
          <a:lstStyle/>
          <a:p>
            <a:r>
              <a:rPr lang="en-US" sz="5400" dirty="0">
                <a:latin typeface="Times New Roman" panose="02020603050405020304" pitchFamily="18" charset="0"/>
                <a:cs typeface="Times New Roman" panose="02020603050405020304" pitchFamily="18" charset="0"/>
              </a:rPr>
              <a:t>Conclusion </a:t>
            </a:r>
          </a:p>
        </p:txBody>
      </p:sp>
      <p:sp>
        <p:nvSpPr>
          <p:cNvPr id="3" name="Content Placeholder 2">
            <a:extLst>
              <a:ext uri="{FF2B5EF4-FFF2-40B4-BE49-F238E27FC236}">
                <a16:creationId xmlns:a16="http://schemas.microsoft.com/office/drawing/2014/main" xmlns="" id="{77C5B6CF-F364-4164-B9DF-7E30CBCA5EA8}"/>
              </a:ext>
            </a:extLst>
          </p:cNvPr>
          <p:cNvSpPr>
            <a:spLocks noGrp="1"/>
          </p:cNvSpPr>
          <p:nvPr>
            <p:ph idx="1"/>
          </p:nvPr>
        </p:nvSpPr>
        <p:spPr/>
        <p:txBody>
          <a:bodyPr>
            <a:normAutofit/>
          </a:bodyPr>
          <a:lstStyle/>
          <a:p>
            <a:r>
              <a:rPr lang="en-US" sz="4000" dirty="0">
                <a:latin typeface="Times New Roman" panose="02020603050405020304" pitchFamily="18" charset="0"/>
                <a:cs typeface="Times New Roman" panose="02020603050405020304" pitchFamily="18" charset="0"/>
              </a:rPr>
              <a:t>Tax hikes are important </a:t>
            </a:r>
          </a:p>
          <a:p>
            <a:r>
              <a:rPr lang="en-US" sz="4000" dirty="0">
                <a:latin typeface="Times New Roman" panose="02020603050405020304" pitchFamily="18" charset="0"/>
                <a:cs typeface="Times New Roman" panose="02020603050405020304" pitchFamily="18" charset="0"/>
              </a:rPr>
              <a:t>Reduced government expenditure </a:t>
            </a:r>
          </a:p>
          <a:p>
            <a:r>
              <a:rPr lang="en-US" sz="4000" dirty="0">
                <a:latin typeface="Times New Roman" panose="02020603050405020304" pitchFamily="18" charset="0"/>
                <a:cs typeface="Times New Roman" panose="02020603050405020304" pitchFamily="18" charset="0"/>
              </a:rPr>
              <a:t>Reduced rate of smoking </a:t>
            </a:r>
          </a:p>
          <a:p>
            <a:r>
              <a:rPr lang="en-US" sz="4000" dirty="0">
                <a:latin typeface="Times New Roman" panose="02020603050405020304" pitchFamily="18" charset="0"/>
                <a:cs typeface="Times New Roman" panose="02020603050405020304" pitchFamily="18" charset="0"/>
              </a:rPr>
              <a:t>Raise in revenue </a:t>
            </a:r>
          </a:p>
          <a:p>
            <a:r>
              <a:rPr lang="en-US" sz="4000" dirty="0">
                <a:latin typeface="Times New Roman" panose="02020603050405020304" pitchFamily="18" charset="0"/>
                <a:cs typeface="Times New Roman" panose="02020603050405020304" pitchFamily="18" charset="0"/>
              </a:rPr>
              <a:t>A health population </a:t>
            </a:r>
          </a:p>
        </p:txBody>
      </p:sp>
    </p:spTree>
    <p:extLst>
      <p:ext uri="{BB962C8B-B14F-4D97-AF65-F5344CB8AC3E}">
        <p14:creationId xmlns:p14="http://schemas.microsoft.com/office/powerpoint/2010/main" val="22958165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F68E0AF-C9B3-4D9D-A773-7B2BFA4944AD}"/>
              </a:ext>
            </a:extLst>
          </p:cNvPr>
          <p:cNvSpPr>
            <a:spLocks noGrp="1"/>
          </p:cNvSpPr>
          <p:nvPr>
            <p:ph type="title"/>
          </p:nvPr>
        </p:nvSpPr>
        <p:spPr/>
        <p:txBody>
          <a:bodyPr>
            <a:normAutofit/>
          </a:bodyPr>
          <a:lstStyle/>
          <a:p>
            <a:r>
              <a:rPr lang="en-US" sz="8000" dirty="0">
                <a:latin typeface="Times New Roman" panose="02020603050405020304" pitchFamily="18" charset="0"/>
                <a:cs typeface="Times New Roman" panose="02020603050405020304" pitchFamily="18" charset="0"/>
              </a:rPr>
              <a:t>References </a:t>
            </a:r>
          </a:p>
        </p:txBody>
      </p:sp>
      <p:sp>
        <p:nvSpPr>
          <p:cNvPr id="3" name="Content Placeholder 2">
            <a:extLst>
              <a:ext uri="{FF2B5EF4-FFF2-40B4-BE49-F238E27FC236}">
                <a16:creationId xmlns:a16="http://schemas.microsoft.com/office/drawing/2014/main" xmlns="" id="{5777982B-C095-43E7-838C-577CE5727A95}"/>
              </a:ext>
            </a:extLst>
          </p:cNvPr>
          <p:cNvSpPr>
            <a:spLocks noGrp="1"/>
          </p:cNvSpPr>
          <p:nvPr>
            <p:ph idx="1"/>
          </p:nvPr>
        </p:nvSpPr>
        <p:spPr/>
        <p:txBody>
          <a:bodyPr>
            <a:noAutofit/>
          </a:bodyPr>
          <a:lstStyle/>
          <a:p>
            <a:endParaRPr lang="en-US" sz="2800" dirty="0">
              <a:latin typeface="Times New Roman" panose="02020603050405020304" pitchFamily="18" charset="0"/>
              <a:cs typeface="Times New Roman" panose="02020603050405020304" pitchFamily="18" charset="0"/>
            </a:endParaRPr>
          </a:p>
          <a:p>
            <a:r>
              <a:rPr lang="en-US" sz="2800" dirty="0" err="1">
                <a:latin typeface="Times New Roman" panose="02020603050405020304" pitchFamily="18" charset="0"/>
                <a:cs typeface="Times New Roman" panose="02020603050405020304" pitchFamily="18" charset="0"/>
              </a:rPr>
              <a:t>AlBedah</a:t>
            </a:r>
            <a:r>
              <a:rPr lang="en-US" sz="2800" dirty="0">
                <a:latin typeface="Times New Roman" panose="02020603050405020304" pitchFamily="18" charset="0"/>
                <a:cs typeface="Times New Roman" panose="02020603050405020304" pitchFamily="18" charset="0"/>
              </a:rPr>
              <a:t>, A. M., &amp; Khalil, M. K. (2014). The economic costs of tobacco consumption in the Kingdom of Saudi Arabia. </a:t>
            </a:r>
            <a:r>
              <a:rPr lang="en-US" sz="2800" i="1" dirty="0">
                <a:latin typeface="Times New Roman" panose="02020603050405020304" pitchFamily="18" charset="0"/>
                <a:cs typeface="Times New Roman" panose="02020603050405020304" pitchFamily="18" charset="0"/>
              </a:rPr>
              <a:t>Tobacco control</a:t>
            </a:r>
            <a:r>
              <a:rPr lang="en-US" sz="2800" dirty="0">
                <a:latin typeface="Times New Roman" panose="02020603050405020304" pitchFamily="18" charset="0"/>
                <a:cs typeface="Times New Roman" panose="02020603050405020304" pitchFamily="18" charset="0"/>
              </a:rPr>
              <a:t>, </a:t>
            </a:r>
            <a:r>
              <a:rPr lang="en-US" sz="2800" i="1" dirty="0">
                <a:latin typeface="Times New Roman" panose="02020603050405020304" pitchFamily="18" charset="0"/>
                <a:cs typeface="Times New Roman" panose="02020603050405020304" pitchFamily="18" charset="0"/>
              </a:rPr>
              <a:t>23</a:t>
            </a:r>
            <a:r>
              <a:rPr lang="en-US" sz="2800" dirty="0">
                <a:latin typeface="Times New Roman" panose="02020603050405020304" pitchFamily="18" charset="0"/>
                <a:cs typeface="Times New Roman" panose="02020603050405020304" pitchFamily="18" charset="0"/>
              </a:rPr>
              <a:t>(5), 434-436.</a:t>
            </a:r>
          </a:p>
          <a:p>
            <a:r>
              <a:rPr lang="en-US" sz="2800" dirty="0">
                <a:latin typeface="Times New Roman" panose="02020603050405020304" pitchFamily="18" charset="0"/>
                <a:cs typeface="Times New Roman" panose="02020603050405020304" pitchFamily="18" charset="0"/>
              </a:rPr>
              <a:t>Moradi-</a:t>
            </a:r>
            <a:r>
              <a:rPr lang="en-US" sz="2800" dirty="0" err="1">
                <a:latin typeface="Times New Roman" panose="02020603050405020304" pitchFamily="18" charset="0"/>
                <a:cs typeface="Times New Roman" panose="02020603050405020304" pitchFamily="18" charset="0"/>
              </a:rPr>
              <a:t>Lakeh</a:t>
            </a:r>
            <a:r>
              <a:rPr lang="en-US" sz="2800" dirty="0">
                <a:latin typeface="Times New Roman" panose="02020603050405020304" pitchFamily="18" charset="0"/>
                <a:cs typeface="Times New Roman" panose="02020603050405020304" pitchFamily="18" charset="0"/>
              </a:rPr>
              <a:t>, M., El </a:t>
            </a:r>
            <a:r>
              <a:rPr lang="en-US" sz="2800" dirty="0" err="1">
                <a:latin typeface="Times New Roman" panose="02020603050405020304" pitchFamily="18" charset="0"/>
                <a:cs typeface="Times New Roman" panose="02020603050405020304" pitchFamily="18" charset="0"/>
              </a:rPr>
              <a:t>Bcheraoui</a:t>
            </a:r>
            <a:r>
              <a:rPr lang="en-US" sz="2800" dirty="0">
                <a:latin typeface="Times New Roman" panose="02020603050405020304" pitchFamily="18" charset="0"/>
                <a:cs typeface="Times New Roman" panose="02020603050405020304" pitchFamily="18" charset="0"/>
              </a:rPr>
              <a:t>, C., </a:t>
            </a:r>
            <a:r>
              <a:rPr lang="en-US" sz="2800" dirty="0" err="1">
                <a:latin typeface="Times New Roman" panose="02020603050405020304" pitchFamily="18" charset="0"/>
                <a:cs typeface="Times New Roman" panose="02020603050405020304" pitchFamily="18" charset="0"/>
              </a:rPr>
              <a:t>Tuffaha</a:t>
            </a:r>
            <a:r>
              <a:rPr lang="en-US" sz="2800" dirty="0">
                <a:latin typeface="Times New Roman" panose="02020603050405020304" pitchFamily="18" charset="0"/>
                <a:cs typeface="Times New Roman" panose="02020603050405020304" pitchFamily="18" charset="0"/>
              </a:rPr>
              <a:t>, M., Daoud, F., Al </a:t>
            </a:r>
            <a:r>
              <a:rPr lang="en-US" sz="2800" dirty="0" err="1">
                <a:latin typeface="Times New Roman" panose="02020603050405020304" pitchFamily="18" charset="0"/>
                <a:cs typeface="Times New Roman" panose="02020603050405020304" pitchFamily="18" charset="0"/>
              </a:rPr>
              <a:t>Saeedi</a:t>
            </a:r>
            <a:r>
              <a:rPr lang="en-US" sz="2800" dirty="0">
                <a:latin typeface="Times New Roman" panose="02020603050405020304" pitchFamily="18" charset="0"/>
                <a:cs typeface="Times New Roman" panose="02020603050405020304" pitchFamily="18" charset="0"/>
              </a:rPr>
              <a:t>, M., </a:t>
            </a:r>
            <a:r>
              <a:rPr lang="en-US" sz="2800" dirty="0" err="1">
                <a:latin typeface="Times New Roman" panose="02020603050405020304" pitchFamily="18" charset="0"/>
                <a:cs typeface="Times New Roman" panose="02020603050405020304" pitchFamily="18" charset="0"/>
              </a:rPr>
              <a:t>Basulaiman</a:t>
            </a:r>
            <a:r>
              <a:rPr lang="en-US" sz="2800" dirty="0">
                <a:latin typeface="Times New Roman" panose="02020603050405020304" pitchFamily="18" charset="0"/>
                <a:cs typeface="Times New Roman" panose="02020603050405020304" pitchFamily="18" charset="0"/>
              </a:rPr>
              <a:t>, M., ... &amp; </a:t>
            </a:r>
            <a:r>
              <a:rPr lang="en-US" sz="2800" dirty="0" err="1">
                <a:latin typeface="Times New Roman" panose="02020603050405020304" pitchFamily="18" charset="0"/>
                <a:cs typeface="Times New Roman" panose="02020603050405020304" pitchFamily="18" charset="0"/>
              </a:rPr>
              <a:t>Mokdad</a:t>
            </a:r>
            <a:r>
              <a:rPr lang="en-US" sz="2800" dirty="0">
                <a:latin typeface="Times New Roman" panose="02020603050405020304" pitchFamily="18" charset="0"/>
                <a:cs typeface="Times New Roman" panose="02020603050405020304" pitchFamily="18" charset="0"/>
              </a:rPr>
              <a:t>, A. H. (2015). Tobacco consumption in the Kingdom of Saudi Arabia, 2013: findings from a national survey. </a:t>
            </a:r>
            <a:r>
              <a:rPr lang="en-US" sz="2800" i="1" dirty="0">
                <a:latin typeface="Times New Roman" panose="02020603050405020304" pitchFamily="18" charset="0"/>
                <a:cs typeface="Times New Roman" panose="02020603050405020304" pitchFamily="18" charset="0"/>
              </a:rPr>
              <a:t>BMC public health</a:t>
            </a:r>
            <a:r>
              <a:rPr lang="en-US" sz="2800" dirty="0">
                <a:latin typeface="Times New Roman" panose="02020603050405020304" pitchFamily="18" charset="0"/>
                <a:cs typeface="Times New Roman" panose="02020603050405020304" pitchFamily="18" charset="0"/>
              </a:rPr>
              <a:t>, </a:t>
            </a:r>
            <a:r>
              <a:rPr lang="en-US" sz="2800" i="1" dirty="0">
                <a:latin typeface="Times New Roman" panose="02020603050405020304" pitchFamily="18" charset="0"/>
                <a:cs typeface="Times New Roman" panose="02020603050405020304" pitchFamily="18" charset="0"/>
              </a:rPr>
              <a:t>15</a:t>
            </a:r>
            <a:r>
              <a:rPr lang="en-US" sz="2800" dirty="0">
                <a:latin typeface="Times New Roman" panose="02020603050405020304" pitchFamily="18" charset="0"/>
                <a:cs typeface="Times New Roman" panose="02020603050405020304" pitchFamily="18" charset="0"/>
              </a:rPr>
              <a:t>(1), 611.</a:t>
            </a:r>
          </a:p>
        </p:txBody>
      </p:sp>
    </p:spTree>
    <p:extLst>
      <p:ext uri="{BB962C8B-B14F-4D97-AF65-F5344CB8AC3E}">
        <p14:creationId xmlns:p14="http://schemas.microsoft.com/office/powerpoint/2010/main" val="9253877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2DE8A7E-4608-415D-A59D-ED046B356F17}"/>
              </a:ext>
            </a:extLst>
          </p:cNvPr>
          <p:cNvSpPr>
            <a:spLocks noGrp="1"/>
          </p:cNvSpPr>
          <p:nvPr>
            <p:ph type="title"/>
          </p:nvPr>
        </p:nvSpPr>
        <p:spPr/>
        <p:txBody>
          <a:bodyPr>
            <a:normAutofit/>
          </a:bodyPr>
          <a:lstStyle/>
          <a:p>
            <a:r>
              <a:rPr lang="en-US" sz="4800" dirty="0">
                <a:latin typeface="Times New Roman" panose="02020603050405020304" pitchFamily="18" charset="0"/>
                <a:cs typeface="Times New Roman" panose="02020603050405020304" pitchFamily="18" charset="0"/>
              </a:rPr>
              <a:t>References (Continuation)</a:t>
            </a:r>
          </a:p>
        </p:txBody>
      </p:sp>
      <p:sp>
        <p:nvSpPr>
          <p:cNvPr id="3" name="Content Placeholder 2">
            <a:extLst>
              <a:ext uri="{FF2B5EF4-FFF2-40B4-BE49-F238E27FC236}">
                <a16:creationId xmlns:a16="http://schemas.microsoft.com/office/drawing/2014/main" xmlns="" id="{B0FC3346-7239-40F0-8152-8E305089B27E}"/>
              </a:ext>
            </a:extLst>
          </p:cNvPr>
          <p:cNvSpPr>
            <a:spLocks noGrp="1"/>
          </p:cNvSpPr>
          <p:nvPr>
            <p:ph idx="1"/>
          </p:nvPr>
        </p:nvSpPr>
        <p:spPr/>
        <p:txBody>
          <a:bodyPr>
            <a:normAutofit/>
          </a:bodyPr>
          <a:lstStyle/>
          <a:p>
            <a:r>
              <a:rPr lang="en-US" sz="4000" dirty="0">
                <a:latin typeface="Times New Roman" panose="02020603050405020304" pitchFamily="18" charset="0"/>
                <a:cs typeface="Times New Roman" panose="02020603050405020304" pitchFamily="18" charset="0"/>
              </a:rPr>
              <a:t>Torre, L. A., Siegel, R. L., &amp; Jemal, A. (2016). Lung cancer statistics. In </a:t>
            </a:r>
            <a:r>
              <a:rPr lang="en-US" sz="4000" i="1" dirty="0">
                <a:latin typeface="Times New Roman" panose="02020603050405020304" pitchFamily="18" charset="0"/>
                <a:cs typeface="Times New Roman" panose="02020603050405020304" pitchFamily="18" charset="0"/>
              </a:rPr>
              <a:t>Lung cancer and personalized medicine</a:t>
            </a:r>
            <a:r>
              <a:rPr lang="en-US" sz="4000" dirty="0">
                <a:latin typeface="Times New Roman" panose="02020603050405020304" pitchFamily="18" charset="0"/>
                <a:cs typeface="Times New Roman" panose="02020603050405020304" pitchFamily="18" charset="0"/>
              </a:rPr>
              <a:t> (pp. 1-19). Springer, Cham.</a:t>
            </a:r>
          </a:p>
        </p:txBody>
      </p:sp>
    </p:spTree>
    <p:extLst>
      <p:ext uri="{BB962C8B-B14F-4D97-AF65-F5344CB8AC3E}">
        <p14:creationId xmlns:p14="http://schemas.microsoft.com/office/powerpoint/2010/main" val="174322035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1199</TotalTime>
  <Words>1483</Words>
  <Application>Microsoft Office PowerPoint</Application>
  <PresentationFormat>Custom</PresentationFormat>
  <Paragraphs>70</Paragraphs>
  <Slides>10</Slides>
  <Notes>9</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Facet</vt:lpstr>
      <vt:lpstr>Health Law Policy </vt:lpstr>
      <vt:lpstr>Introduction </vt:lpstr>
      <vt:lpstr>Policy Importance </vt:lpstr>
      <vt:lpstr>How the Policy Originated </vt:lpstr>
      <vt:lpstr>The Duty of Your Agency in Implementing the Policy</vt:lpstr>
      <vt:lpstr>How This Policy Will Positively Affect Health in Saudi Arabia</vt:lpstr>
      <vt:lpstr> Five Multiple Choice Questions With Answers To Ensure the Staff Understand the Policy</vt:lpstr>
      <vt:lpstr>Conclusion </vt:lpstr>
      <vt:lpstr>References </vt:lpstr>
      <vt:lpstr>References (Continuation)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Law Policy</dc:title>
  <dc:creator>Probook</dc:creator>
  <cp:lastModifiedBy>User</cp:lastModifiedBy>
  <cp:revision>24</cp:revision>
  <dcterms:created xsi:type="dcterms:W3CDTF">2019-09-09T17:17:01Z</dcterms:created>
  <dcterms:modified xsi:type="dcterms:W3CDTF">2019-09-11T20:31:19Z</dcterms:modified>
</cp:coreProperties>
</file>